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Lst>
  <p:notesMasterIdLst>
    <p:notesMasterId r:id="rId31"/>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6" r:id="rId28"/>
    <p:sldId id="287" r:id="rId29"/>
    <p:sldId id="288" r:id="rId30"/>
  </p:sldIdLst>
  <p:sldSz cx="9144000" cy="5143500" type="screen16x9"/>
  <p:notesSz cx="6858000" cy="9144000"/>
  <p:embeddedFontLst>
    <p:embeddedFont>
      <p:font typeface="Calibri" panose="020F0502020204030204" pitchFamily="34" charset="0"/>
      <p:regular r:id="rId32"/>
      <p:bold r:id="rId33"/>
      <p:italic r:id="rId34"/>
      <p:boldItalic r:id="rId35"/>
    </p:embeddedFont>
    <p:embeddedFont>
      <p:font typeface="Calibri Light" panose="020F0302020204030204" pitchFamily="34" charset="0"/>
      <p:regular r:id="rId36"/>
      <p:italic r:id="rId37"/>
    </p:embeddedFont>
    <p:embeddedFont>
      <p:font typeface="Cambria Math" panose="02040503050406030204" pitchFamily="18" charset="0"/>
      <p:regular r:id="rId38"/>
    </p:embeddedFont>
    <p:embeddedFont>
      <p:font typeface="Nunito" panose="020B0604020202020204" charset="0"/>
      <p:regular r:id="rId39"/>
      <p:bold r:id="rId40"/>
      <p:italic r:id="rId41"/>
      <p:boldItalic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4354" autoAdjust="0"/>
  </p:normalViewPr>
  <p:slideViewPr>
    <p:cSldViewPr snapToGrid="0">
      <p:cViewPr varScale="1">
        <p:scale>
          <a:sx n="127" d="100"/>
          <a:sy n="127" d="100"/>
        </p:scale>
        <p:origin x="116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32 and 37,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B9353-33AA-4653-BB1E-0112682DC232}"/>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80252B78-59AF-4119-98CA-8B3414416DCE}"/>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00B615-A6DB-40F8-8889-99EDACDBCF3A}"/>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5" name="Footer Placeholder 4">
            <a:extLst>
              <a:ext uri="{FF2B5EF4-FFF2-40B4-BE49-F238E27FC236}">
                <a16:creationId xmlns:a16="http://schemas.microsoft.com/office/drawing/2014/main" id="{CE012CA3-FDB4-4886-8998-018153662C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54241C-CD39-41D1-98E5-C4F0ED3B9707}"/>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2444491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DDA17-FE49-4840-9662-690ECF64FF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689624-DD5D-43F2-ABCB-6B3B3349C94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AB1D6E-9C98-46AE-84FF-AD4AF8F4B5CF}"/>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5" name="Footer Placeholder 4">
            <a:extLst>
              <a:ext uri="{FF2B5EF4-FFF2-40B4-BE49-F238E27FC236}">
                <a16:creationId xmlns:a16="http://schemas.microsoft.com/office/drawing/2014/main" id="{1C66283C-AA4E-47B3-8E65-F80FB535DE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6F5AD3-B7DA-4F58-A8C8-01EAE4843019}"/>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99997447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139A9-A834-49DD-92D2-C4E40CB4BDFD}"/>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1F979E5-51EF-4C0D-A511-65EA9081589D}"/>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1F81CB3-8C3A-4927-9207-4560BD897591}"/>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5" name="Footer Placeholder 4">
            <a:extLst>
              <a:ext uri="{FF2B5EF4-FFF2-40B4-BE49-F238E27FC236}">
                <a16:creationId xmlns:a16="http://schemas.microsoft.com/office/drawing/2014/main" id="{3B9426D3-4198-4581-8ECD-48DCA2ACA2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856125-CAF0-40F8-BFB6-1365A684B2E5}"/>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1315154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85F15-0926-4259-844E-D3365D271B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09247D-CC7E-48C4-B570-F410C2185869}"/>
              </a:ext>
            </a:extLst>
          </p:cNvPr>
          <p:cNvSpPr>
            <a:spLocks noGrp="1"/>
          </p:cNvSpPr>
          <p:nvPr>
            <p:ph sz="half" idx="1"/>
          </p:nvPr>
        </p:nvSpPr>
        <p:spPr>
          <a:xfrm>
            <a:off x="6286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67E13E-BBA1-4D50-848D-8EDB3103CDF7}"/>
              </a:ext>
            </a:extLst>
          </p:cNvPr>
          <p:cNvSpPr>
            <a:spLocks noGrp="1"/>
          </p:cNvSpPr>
          <p:nvPr>
            <p:ph sz="half" idx="2"/>
          </p:nvPr>
        </p:nvSpPr>
        <p:spPr>
          <a:xfrm>
            <a:off x="46291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22B66AC-731D-4D5E-AC74-5F8F0FC2E424}"/>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6" name="Footer Placeholder 5">
            <a:extLst>
              <a:ext uri="{FF2B5EF4-FFF2-40B4-BE49-F238E27FC236}">
                <a16:creationId xmlns:a16="http://schemas.microsoft.com/office/drawing/2014/main" id="{818AE51A-782C-4AC4-858A-CAEC88C4F6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39BC77-7BE8-44FA-AF4C-B4CA19B59362}"/>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76389584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F018B-8907-4E1B-973E-95527AA2BE4F}"/>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C0FBA2-B3B4-4EDE-89A1-101CC0EAEEC4}"/>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A91285E7-6672-49DB-A306-1FBA28EFA150}"/>
              </a:ext>
            </a:extLst>
          </p:cNvPr>
          <p:cNvSpPr>
            <a:spLocks noGrp="1"/>
          </p:cNvSpPr>
          <p:nvPr>
            <p:ph sz="half" idx="2"/>
          </p:nvPr>
        </p:nvSpPr>
        <p:spPr>
          <a:xfrm>
            <a:off x="629842" y="1878806"/>
            <a:ext cx="3868340"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A2E32E4-474B-4DD2-A66E-D1D5B9E1D498}"/>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292642B2-FAF6-49A6-A113-E204EBFAEC68}"/>
              </a:ext>
            </a:extLst>
          </p:cNvPr>
          <p:cNvSpPr>
            <a:spLocks noGrp="1"/>
          </p:cNvSpPr>
          <p:nvPr>
            <p:ph sz="quarter" idx="4"/>
          </p:nvPr>
        </p:nvSpPr>
        <p:spPr>
          <a:xfrm>
            <a:off x="4629150" y="1878806"/>
            <a:ext cx="3887391"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6723CD-3246-4BA8-9094-95AB2D2AC456}"/>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8" name="Footer Placeholder 7">
            <a:extLst>
              <a:ext uri="{FF2B5EF4-FFF2-40B4-BE49-F238E27FC236}">
                <a16:creationId xmlns:a16="http://schemas.microsoft.com/office/drawing/2014/main" id="{873A6EBC-256A-4494-9FD9-4CEF97AEE2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1952FE-A758-4BA2-8874-921F3619CB44}"/>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042270156"/>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A8650-2D02-4C7E-9341-51A5EAE607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469B3F-BDA6-4976-A9C3-B02F6461951A}"/>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4" name="Footer Placeholder 3">
            <a:extLst>
              <a:ext uri="{FF2B5EF4-FFF2-40B4-BE49-F238E27FC236}">
                <a16:creationId xmlns:a16="http://schemas.microsoft.com/office/drawing/2014/main" id="{C66D1CC8-F03D-4101-8D37-CAFC960DBD7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ECBC23-80D1-4297-9FA1-9B9B8F0F1E0E}"/>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95732304"/>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27047E-E4DB-4E93-A699-CFFA71814C46}"/>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3" name="Footer Placeholder 2">
            <a:extLst>
              <a:ext uri="{FF2B5EF4-FFF2-40B4-BE49-F238E27FC236}">
                <a16:creationId xmlns:a16="http://schemas.microsoft.com/office/drawing/2014/main" id="{567F071D-1AD4-46A6-9EA7-448182ECEA8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CD636ED-0404-47E7-A200-50A4965BF0D3}"/>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76178225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48C48-D3C3-495A-9300-70C2FDC73173}"/>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C04888-C553-4A15-80D2-CEE0748B49A3}"/>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0E9E92-50FB-4C4A-BBED-A6E3453135F4}"/>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DA404181-D145-40A2-ABEC-7B717D97AFEF}"/>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6" name="Footer Placeholder 5">
            <a:extLst>
              <a:ext uri="{FF2B5EF4-FFF2-40B4-BE49-F238E27FC236}">
                <a16:creationId xmlns:a16="http://schemas.microsoft.com/office/drawing/2014/main" id="{510D0F15-E376-455B-99E0-91DEC0C654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C89D4D-89FA-4787-A508-1AF816DDBFF5}"/>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15749951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A0F02-7AA6-43D1-A9D3-D722F7E08718}"/>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57D951-78B7-404F-91E1-50C9222272BA}"/>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78005C0-0BB8-4634-9E3D-28C86547269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E0F33688-AE5F-4DD7-9BB8-99B9A9504CC3}"/>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6" name="Footer Placeholder 5">
            <a:extLst>
              <a:ext uri="{FF2B5EF4-FFF2-40B4-BE49-F238E27FC236}">
                <a16:creationId xmlns:a16="http://schemas.microsoft.com/office/drawing/2014/main" id="{FEC4C8EE-8361-4E91-82AD-DB70A2299F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D249A9-667B-4525-B905-F780048621C2}"/>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818671076"/>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51EC2-2783-48EF-9E6B-0F58B5FFA0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52A8D9-769C-4D29-891A-49AF54FE0B0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CDFA05-A46A-4026-9A9B-C2B798469DBC}"/>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5" name="Footer Placeholder 4">
            <a:extLst>
              <a:ext uri="{FF2B5EF4-FFF2-40B4-BE49-F238E27FC236}">
                <a16:creationId xmlns:a16="http://schemas.microsoft.com/office/drawing/2014/main" id="{C2CFF3C3-401F-494E-84E7-2708943565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7CD84C-5AFA-4059-918B-CBE167E8F644}"/>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11804522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08FB3A-484D-4FB6-8D73-26D514EE6260}"/>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C872C3-FB1C-43BC-98BC-E9AE1A2F19DB}"/>
              </a:ext>
            </a:extLst>
          </p:cNvPr>
          <p:cNvSpPr>
            <a:spLocks noGrp="1"/>
          </p:cNvSpPr>
          <p:nvPr>
            <p:ph type="body" orient="vert" idx="1"/>
          </p:nvPr>
        </p:nvSpPr>
        <p:spPr>
          <a:xfrm>
            <a:off x="628650" y="273844"/>
            <a:ext cx="5800725" cy="435887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F5290E-0C4E-42DE-B8A6-1078E5C9A8B7}"/>
              </a:ext>
            </a:extLst>
          </p:cNvPr>
          <p:cNvSpPr>
            <a:spLocks noGrp="1"/>
          </p:cNvSpPr>
          <p:nvPr>
            <p:ph type="dt" sz="half" idx="10"/>
          </p:nvPr>
        </p:nvSpPr>
        <p:spPr/>
        <p:txBody>
          <a:bodyPr/>
          <a:lstStyle/>
          <a:p>
            <a:fld id="{563CD02B-117F-464E-84C2-B2F717FDBA29}" type="datetimeFigureOut">
              <a:rPr lang="en-GB" smtClean="0"/>
              <a:t>04/07/2023</a:t>
            </a:fld>
            <a:endParaRPr lang="en-GB"/>
          </a:p>
        </p:txBody>
      </p:sp>
      <p:sp>
        <p:nvSpPr>
          <p:cNvPr id="5" name="Footer Placeholder 4">
            <a:extLst>
              <a:ext uri="{FF2B5EF4-FFF2-40B4-BE49-F238E27FC236}">
                <a16:creationId xmlns:a16="http://schemas.microsoft.com/office/drawing/2014/main" id="{6CEF5E3D-A038-489C-818D-A64A0C7ACC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68984-52DB-4979-B471-8DC2C13B0F61}"/>
              </a:ext>
            </a:extLst>
          </p:cNvPr>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904332377"/>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575716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63935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2AFB79-638F-4387-B4B5-D8642888D3DF}"/>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37A2A8-65CC-4DDC-828B-911359A5A391}"/>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8282F5-9DDB-4DB6-BEC4-8E9E78E0600C}"/>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63CD02B-117F-464E-84C2-B2F717FDBA29}" type="datetimeFigureOut">
              <a:rPr lang="en-GB" smtClean="0"/>
              <a:t>04/07/2023</a:t>
            </a:fld>
            <a:endParaRPr lang="en-GB"/>
          </a:p>
        </p:txBody>
      </p:sp>
      <p:sp>
        <p:nvSpPr>
          <p:cNvPr id="5" name="Footer Placeholder 4">
            <a:extLst>
              <a:ext uri="{FF2B5EF4-FFF2-40B4-BE49-F238E27FC236}">
                <a16:creationId xmlns:a16="http://schemas.microsoft.com/office/drawing/2014/main" id="{534060CB-41BC-42E1-8760-2F89C1A7ED6D}"/>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7CDB704-527B-42C3-9EC9-E8B1D9B7FD14}"/>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0000000-1234-1234-1234-123412341234}" type="slidenum">
              <a:rPr lang="en" smtClean="0"/>
              <a:pPr/>
              <a:t>‹#›</a:t>
            </a:fld>
            <a:endParaRPr lang="en"/>
          </a:p>
        </p:txBody>
      </p:sp>
    </p:spTree>
    <p:extLst>
      <p:ext uri="{BB962C8B-B14F-4D97-AF65-F5344CB8AC3E}">
        <p14:creationId xmlns:p14="http://schemas.microsoft.com/office/powerpoint/2010/main" val="282575625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mathshub.thirdspacelearning.com/" TargetMode="External"/><Relationship Id="rId2" Type="http://schemas.openxmlformats.org/officeDocument/2006/relationships/hyperlink" Target="https://thirdspacelearning.com/blog/category/for-parents/" TargetMode="Externa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1880846" y="3823568"/>
            <a:ext cx="5348204" cy="435442"/>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1026" name="Picture 2" descr="Logo">
            <a:extLst>
              <a:ext uri="{FF2B5EF4-FFF2-40B4-BE49-F238E27FC236}">
                <a16:creationId xmlns:a16="http://schemas.microsoft.com/office/drawing/2014/main" id="{DDEEEFAB-DA15-45EA-ADAC-8A41279337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1521" y="201880"/>
            <a:ext cx="1448315" cy="16511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five days in May. The SATs papers consist of:</a:t>
            </a:r>
          </a:p>
          <a:p>
            <a:pPr lvl="1">
              <a:lnSpc>
                <a:spcPct val="100000"/>
              </a:lnSpc>
              <a:spcBef>
                <a:spcPts val="0"/>
              </a:spcBef>
            </a:pPr>
            <a:r>
              <a:rPr lang="en-GB" dirty="0">
                <a:solidFill>
                  <a:srgbClr val="283593"/>
                </a:solidFill>
                <a:latin typeface="+mn-lt"/>
              </a:rPr>
              <a:t>Grammar, punctuation and spelling (paper 1: GPS)</a:t>
            </a:r>
          </a:p>
          <a:p>
            <a:pPr lvl="1">
              <a:lnSpc>
                <a:spcPct val="100000"/>
              </a:lnSpc>
              <a:spcBef>
                <a:spcPts val="0"/>
              </a:spcBef>
            </a:pPr>
            <a:r>
              <a:rPr lang="en-GB" dirty="0">
                <a:solidFill>
                  <a:srgbClr val="283593"/>
                </a:solidFill>
                <a:latin typeface="+mn-lt"/>
              </a:rPr>
              <a:t>Grammar, punctuation and spelling (paper 2: Spelling) </a:t>
            </a:r>
          </a:p>
          <a:p>
            <a:pPr lvl="1">
              <a:lnSpc>
                <a:spcPct val="100000"/>
              </a:lnSpc>
              <a:spcBef>
                <a:spcPts val="0"/>
              </a:spcBef>
            </a:pPr>
            <a:r>
              <a:rPr lang="en-GB" dirty="0">
                <a:solidFill>
                  <a:srgbClr val="283593"/>
                </a:solidFill>
                <a:latin typeface="+mn-lt"/>
              </a:rPr>
              <a:t>Reading </a:t>
            </a:r>
          </a:p>
          <a:p>
            <a:pPr lvl="1">
              <a:lnSpc>
                <a:spcPct val="100000"/>
              </a:lnSpc>
              <a:spcBef>
                <a:spcPts val="0"/>
              </a:spcBef>
            </a:pPr>
            <a:r>
              <a:rPr lang="en-GB" dirty="0">
                <a:solidFill>
                  <a:srgbClr val="283593"/>
                </a:solidFill>
                <a:latin typeface="+mn-lt"/>
              </a:rPr>
              <a:t>Maths (paper 1: Arithmetic)</a:t>
            </a:r>
          </a:p>
          <a:p>
            <a:pPr lvl="1">
              <a:lnSpc>
                <a:spcPct val="100000"/>
              </a:lnSpc>
              <a:spcBef>
                <a:spcPts val="0"/>
              </a:spcBef>
            </a:pPr>
            <a:r>
              <a:rPr lang="en-GB" dirty="0">
                <a:solidFill>
                  <a:srgbClr val="283593"/>
                </a:solidFill>
                <a:latin typeface="+mn-lt"/>
              </a:rPr>
              <a:t>Maths (paper 2: Reasoning)</a:t>
            </a:r>
          </a:p>
          <a:p>
            <a:pPr lvl="1">
              <a:lnSpc>
                <a:spcPct val="100000"/>
              </a:lnSpc>
              <a:spcBef>
                <a:spcPts val="0"/>
              </a:spcBef>
            </a:pPr>
            <a:r>
              <a:rPr lang="en-GB" dirty="0">
                <a:solidFill>
                  <a:srgbClr val="283593"/>
                </a:solidFill>
                <a:latin typeface="+mn-lt"/>
              </a:rPr>
              <a:t>Maths (paper 3: Reasoning) </a:t>
            </a:r>
          </a:p>
          <a:p>
            <a:pPr lvl="1">
              <a:lnSpc>
                <a:spcPct val="100000"/>
              </a:lnSpc>
              <a:spcBef>
                <a:spcPts val="0"/>
              </a:spcBef>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allocated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4A6C288-627D-434C-9B18-18F34F5961B4}"/>
              </a:ext>
            </a:extLst>
          </p:cNvPr>
          <p:cNvPicPr>
            <a:picLocks noChangeAspect="1"/>
          </p:cNvPicPr>
          <p:nvPr/>
        </p:nvPicPr>
        <p:blipFill>
          <a:blip r:embed="rId3"/>
          <a:stretch>
            <a:fillRect/>
          </a:stretch>
        </p:blipFill>
        <p:spPr>
          <a:xfrm>
            <a:off x="2732451" y="3297013"/>
            <a:ext cx="4445000" cy="1206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FFA6AD4D-95E7-9243-B4FD-D75BE38CCC1A}"/>
              </a:ext>
            </a:extLst>
          </p:cNvPr>
          <p:cNvPicPr>
            <a:picLocks noChangeAspect="1"/>
          </p:cNvPicPr>
          <p:nvPr/>
        </p:nvPicPr>
        <p:blipFill>
          <a:blip r:embed="rId4"/>
          <a:stretch>
            <a:fillRect/>
          </a:stretch>
        </p:blipFill>
        <p:spPr>
          <a:xfrm>
            <a:off x="4699000" y="1674350"/>
            <a:ext cx="4445000" cy="7874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06696909-BA2C-7A4C-92F3-079FDBA17C5F}"/>
              </a:ext>
            </a:extLst>
          </p:cNvPr>
          <p:cNvPicPr>
            <a:picLocks noChangeAspect="1"/>
          </p:cNvPicPr>
          <p:nvPr/>
        </p:nvPicPr>
        <p:blipFill>
          <a:blip r:embed="rId5"/>
          <a:stretch>
            <a:fillRect/>
          </a:stretch>
        </p:blipFill>
        <p:spPr>
          <a:xfrm>
            <a:off x="127000" y="1176864"/>
            <a:ext cx="4436620" cy="18000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2823760" y="1677707"/>
            <a:ext cx="4053711" cy="2825806"/>
            <a:chOff x="2823760" y="1677707"/>
            <a:chExt cx="4053711" cy="282580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823760" y="167770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680338" y="2016109"/>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2974663" y="4041822"/>
              <a:ext cx="3902808" cy="46169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a:t>
              </a:r>
              <a:r>
                <a:rPr lang="en-GB" sz="1200" dirty="0"/>
                <a:t>Switch off the lights!  	Please turn off the lights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8" name="Picture 7">
            <a:extLst>
              <a:ext uri="{FF2B5EF4-FFF2-40B4-BE49-F238E27FC236}">
                <a16:creationId xmlns:a16="http://schemas.microsoft.com/office/drawing/2014/main" id="{F35D7784-BAA7-F04F-A7E7-141F8801DC24}"/>
              </a:ext>
            </a:extLst>
          </p:cNvPr>
          <p:cNvPicPr>
            <a:picLocks noChangeAspect="1"/>
          </p:cNvPicPr>
          <p:nvPr/>
        </p:nvPicPr>
        <p:blipFill>
          <a:blip r:embed="rId3"/>
          <a:stretch>
            <a:fillRect/>
          </a:stretch>
        </p:blipFill>
        <p:spPr>
          <a:xfrm>
            <a:off x="4251008" y="2948617"/>
            <a:ext cx="4495800" cy="2108200"/>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E8A094FE-9BAD-584A-935E-F8B485A3E399}"/>
              </a:ext>
            </a:extLst>
          </p:cNvPr>
          <p:cNvPicPr>
            <a:picLocks noChangeAspect="1"/>
          </p:cNvPicPr>
          <p:nvPr/>
        </p:nvPicPr>
        <p:blipFill>
          <a:blip r:embed="rId4"/>
          <a:stretch>
            <a:fillRect/>
          </a:stretch>
        </p:blipFill>
        <p:spPr>
          <a:xfrm>
            <a:off x="137885" y="1832180"/>
            <a:ext cx="4165600" cy="2120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5" name="Picture 4">
            <a:extLst>
              <a:ext uri="{FF2B5EF4-FFF2-40B4-BE49-F238E27FC236}">
                <a16:creationId xmlns:a16="http://schemas.microsoft.com/office/drawing/2014/main" id="{FADE79CB-CE9D-964D-AACE-11D9BF601536}"/>
              </a:ext>
            </a:extLst>
          </p:cNvPr>
          <p:cNvPicPr>
            <a:picLocks noChangeAspect="1"/>
          </p:cNvPicPr>
          <p:nvPr/>
        </p:nvPicPr>
        <p:blipFill>
          <a:blip r:embed="rId3"/>
          <a:stretch>
            <a:fillRect/>
          </a:stretch>
        </p:blipFill>
        <p:spPr>
          <a:xfrm>
            <a:off x="194559" y="1749988"/>
            <a:ext cx="4445000" cy="1714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CB5407F-7C78-BE41-A84B-9C0F21305D34}"/>
              </a:ext>
            </a:extLst>
          </p:cNvPr>
          <p:cNvPicPr>
            <a:picLocks noChangeAspect="1"/>
          </p:cNvPicPr>
          <p:nvPr/>
        </p:nvPicPr>
        <p:blipFill>
          <a:blip r:embed="rId4"/>
          <a:stretch>
            <a:fillRect/>
          </a:stretch>
        </p:blipFill>
        <p:spPr>
          <a:xfrm>
            <a:off x="2260599" y="3329617"/>
            <a:ext cx="4622800" cy="172720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0FF2AF05-43BD-AD41-8808-71BEAAA2AAC0}"/>
              </a:ext>
            </a:extLst>
          </p:cNvPr>
          <p:cNvPicPr>
            <a:picLocks noChangeAspect="1"/>
          </p:cNvPicPr>
          <p:nvPr/>
        </p:nvPicPr>
        <p:blipFill>
          <a:blip r:embed="rId5"/>
          <a:stretch>
            <a:fillRect/>
          </a:stretch>
        </p:blipFill>
        <p:spPr>
          <a:xfrm>
            <a:off x="4830158" y="1749988"/>
            <a:ext cx="4191000" cy="1231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My Circus Life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0" name="Picture 9">
            <a:extLst>
              <a:ext uri="{FF2B5EF4-FFF2-40B4-BE49-F238E27FC236}">
                <a16:creationId xmlns:a16="http://schemas.microsoft.com/office/drawing/2014/main" id="{A840D5BF-EF4F-C347-B74B-2F2EA7FA4A4E}"/>
              </a:ext>
            </a:extLst>
          </p:cNvPr>
          <p:cNvPicPr>
            <a:picLocks noChangeAspect="1"/>
          </p:cNvPicPr>
          <p:nvPr/>
        </p:nvPicPr>
        <p:blipFill>
          <a:blip r:embed="rId3"/>
          <a:stretch>
            <a:fillRect/>
          </a:stretch>
        </p:blipFill>
        <p:spPr>
          <a:xfrm>
            <a:off x="4564963" y="1450429"/>
            <a:ext cx="4456195" cy="2880524"/>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A79EB040-321C-F04C-A730-EC4FFAF82E5D}"/>
              </a:ext>
            </a:extLst>
          </p:cNvPr>
          <p:cNvPicPr>
            <a:picLocks noChangeAspect="1"/>
          </p:cNvPicPr>
          <p:nvPr/>
        </p:nvPicPr>
        <p:blipFill>
          <a:blip r:embed="rId4"/>
          <a:stretch>
            <a:fillRect/>
          </a:stretch>
        </p:blipFill>
        <p:spPr>
          <a:xfrm>
            <a:off x="161288" y="1698366"/>
            <a:ext cx="4308476" cy="1317163"/>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45D87AB-75E1-C34A-925F-A82CEB15926B}"/>
              </a:ext>
            </a:extLst>
          </p:cNvPr>
          <p:cNvPicPr>
            <a:picLocks noChangeAspect="1"/>
          </p:cNvPicPr>
          <p:nvPr/>
        </p:nvPicPr>
        <p:blipFill>
          <a:blip r:embed="rId5"/>
          <a:stretch>
            <a:fillRect/>
          </a:stretch>
        </p:blipFill>
        <p:spPr>
          <a:xfrm>
            <a:off x="934790" y="3215417"/>
            <a:ext cx="2984500" cy="14478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the whole text</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166DC3C7-04EF-894B-95F0-9571FBF66887}"/>
              </a:ext>
            </a:extLst>
          </p:cNvPr>
          <p:cNvPicPr>
            <a:picLocks noChangeAspect="1"/>
          </p:cNvPicPr>
          <p:nvPr/>
        </p:nvPicPr>
        <p:blipFill>
          <a:blip r:embed="rId3"/>
          <a:stretch>
            <a:fillRect/>
          </a:stretch>
        </p:blipFill>
        <p:spPr>
          <a:xfrm>
            <a:off x="311699" y="1535307"/>
            <a:ext cx="4445000" cy="26670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C566763-120C-1D46-8278-404828A9B845}"/>
              </a:ext>
            </a:extLst>
          </p:cNvPr>
          <p:cNvPicPr>
            <a:picLocks noChangeAspect="1"/>
          </p:cNvPicPr>
          <p:nvPr/>
        </p:nvPicPr>
        <p:blipFill>
          <a:blip r:embed="rId4"/>
          <a:stretch>
            <a:fillRect/>
          </a:stretch>
        </p:blipFill>
        <p:spPr>
          <a:xfrm>
            <a:off x="4807993" y="172225"/>
            <a:ext cx="4260300" cy="447213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2022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pPr algn="ctr"/>
            <a:r>
              <a:rPr lang="en-GB" dirty="0"/>
              <a:t>Maths</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a:t>
            </a:r>
          </a:p>
          <a:p>
            <a:r>
              <a:rPr lang="en-GB" dirty="0"/>
              <a:t>Paper 2: Reasoning (40 minutes)</a:t>
            </a:r>
          </a:p>
          <a:p>
            <a:r>
              <a:rPr lang="en-GB" dirty="0"/>
              <a:t>Paper 3: Reasoning (40 minutes)</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5" name="Picture 4">
            <a:extLst>
              <a:ext uri="{FF2B5EF4-FFF2-40B4-BE49-F238E27FC236}">
                <a16:creationId xmlns:a16="http://schemas.microsoft.com/office/drawing/2014/main" id="{30C6DA3D-4776-D744-807C-4472572603F5}"/>
              </a:ext>
            </a:extLst>
          </p:cNvPr>
          <p:cNvPicPr>
            <a:picLocks noChangeAspect="1"/>
          </p:cNvPicPr>
          <p:nvPr/>
        </p:nvPicPr>
        <p:blipFill>
          <a:blip r:embed="rId3"/>
          <a:stretch>
            <a:fillRect/>
          </a:stretch>
        </p:blipFill>
        <p:spPr>
          <a:xfrm>
            <a:off x="2581916" y="2090909"/>
            <a:ext cx="3214602" cy="296590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A7EAF5C9-0E03-9D4C-A1C0-559F4E76530F}"/>
              </a:ext>
            </a:extLst>
          </p:cNvPr>
          <p:cNvPicPr>
            <a:picLocks noChangeAspect="1"/>
          </p:cNvPicPr>
          <p:nvPr/>
        </p:nvPicPr>
        <p:blipFill>
          <a:blip r:embed="rId4"/>
          <a:stretch>
            <a:fillRect/>
          </a:stretch>
        </p:blipFill>
        <p:spPr>
          <a:xfrm>
            <a:off x="5890612" y="2090909"/>
            <a:ext cx="3214602" cy="238875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B2F603-B672-4C40-BCA2-1D4D5F92C857}"/>
              </a:ext>
            </a:extLst>
          </p:cNvPr>
          <p:cNvPicPr>
            <a:picLocks noChangeAspect="1"/>
          </p:cNvPicPr>
          <p:nvPr/>
        </p:nvPicPr>
        <p:blipFill>
          <a:blip r:embed="rId3"/>
          <a:stretch>
            <a:fillRect/>
          </a:stretch>
        </p:blipFill>
        <p:spPr>
          <a:xfrm>
            <a:off x="4729054" y="3010571"/>
            <a:ext cx="3771878" cy="1627296"/>
          </a:xfrm>
          <a:prstGeom prst="rect">
            <a:avLst/>
          </a:prstGeom>
          <a:effectLst/>
        </p:spPr>
      </p:pic>
      <p:pic>
        <p:nvPicPr>
          <p:cNvPr id="8" name="Picture 7">
            <a:extLst>
              <a:ext uri="{FF2B5EF4-FFF2-40B4-BE49-F238E27FC236}">
                <a16:creationId xmlns:a16="http://schemas.microsoft.com/office/drawing/2014/main" id="{DAC7A781-AE3F-534D-B145-FDBFDA5B115D}"/>
              </a:ext>
            </a:extLst>
          </p:cNvPr>
          <p:cNvPicPr>
            <a:picLocks noChangeAspect="1"/>
          </p:cNvPicPr>
          <p:nvPr/>
        </p:nvPicPr>
        <p:blipFill>
          <a:blip r:embed="rId4"/>
          <a:stretch>
            <a:fillRect/>
          </a:stretch>
        </p:blipFill>
        <p:spPr>
          <a:xfrm>
            <a:off x="540683" y="3009064"/>
            <a:ext cx="3786158" cy="1628803"/>
          </a:xfrm>
          <a:prstGeom prst="rect">
            <a:avLst/>
          </a:prstGeom>
        </p:spPr>
      </p:pic>
      <p:pic>
        <p:nvPicPr>
          <p:cNvPr id="7" name="Picture 6">
            <a:extLst>
              <a:ext uri="{FF2B5EF4-FFF2-40B4-BE49-F238E27FC236}">
                <a16:creationId xmlns:a16="http://schemas.microsoft.com/office/drawing/2014/main" id="{67A6C7C6-0DEB-DF45-A37F-378F0FD971A2}"/>
              </a:ext>
            </a:extLst>
          </p:cNvPr>
          <p:cNvPicPr>
            <a:picLocks noChangeAspect="1"/>
          </p:cNvPicPr>
          <p:nvPr/>
        </p:nvPicPr>
        <p:blipFill>
          <a:blip r:embed="rId5"/>
          <a:stretch>
            <a:fillRect/>
          </a:stretch>
        </p:blipFill>
        <p:spPr>
          <a:xfrm>
            <a:off x="4729054" y="1174079"/>
            <a:ext cx="3743404" cy="1602779"/>
          </a:xfrm>
          <a:prstGeom prst="rect">
            <a:avLst/>
          </a:prstGeom>
        </p:spPr>
      </p:pic>
      <p:pic>
        <p:nvPicPr>
          <p:cNvPr id="5" name="Picture 4">
            <a:extLst>
              <a:ext uri="{FF2B5EF4-FFF2-40B4-BE49-F238E27FC236}">
                <a16:creationId xmlns:a16="http://schemas.microsoft.com/office/drawing/2014/main" id="{58B41DA8-A5B3-A74E-B4F7-2C87A626AA29}"/>
              </a:ext>
            </a:extLst>
          </p:cNvPr>
          <p:cNvPicPr>
            <a:picLocks noChangeAspect="1"/>
          </p:cNvPicPr>
          <p:nvPr/>
        </p:nvPicPr>
        <p:blipFill>
          <a:blip r:embed="rId6"/>
          <a:stretch>
            <a:fillRect/>
          </a:stretch>
        </p:blipFill>
        <p:spPr>
          <a:xfrm>
            <a:off x="540683" y="1184538"/>
            <a:ext cx="3746256" cy="1610139"/>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56469"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6.48</a:t>
              </a:r>
            </a:p>
            <a:p>
              <a:pPr marL="0" indent="0">
                <a:lnSpc>
                  <a:spcPct val="100000"/>
                </a:lnSpc>
                <a:buFont typeface="Nunito"/>
                <a:buNone/>
              </a:pPr>
              <a:r>
                <a:rPr lang="en-GB" sz="1200" u="sng" dirty="0"/>
                <a:t>+ 8.6   </a:t>
              </a:r>
              <a:r>
                <a:rPr lang="en-GB" sz="1200" u="sng" dirty="0">
                  <a:solidFill>
                    <a:schemeClr val="bg1"/>
                  </a:solidFill>
                </a:rPr>
                <a:t>.</a:t>
              </a:r>
            </a:p>
            <a:p>
              <a:pPr marL="0" indent="0">
                <a:lnSpc>
                  <a:spcPct val="100000"/>
                </a:lnSpc>
                <a:buFont typeface="Nunito"/>
                <a:buNone/>
              </a:pPr>
              <a:r>
                <a:rPr lang="en-GB" sz="1200" u="sng" dirty="0"/>
                <a:t> 15.08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15.08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621324"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596</a:t>
              </a:r>
            </a:p>
            <a:p>
              <a:pPr marL="0" indent="0">
                <a:lnSpc>
                  <a:spcPct val="100000"/>
                </a:lnSpc>
                <a:buFont typeface="Nunito"/>
                <a:buNone/>
              </a:pPr>
              <a:r>
                <a:rPr lang="en-GB" sz="1200" u="sng" dirty="0"/>
                <a:t>x    7</a:t>
              </a:r>
            </a:p>
            <a:p>
              <a:pPr marL="0" indent="0">
                <a:lnSpc>
                  <a:spcPct val="100000"/>
                </a:lnSpc>
                <a:buFont typeface="Nunito"/>
                <a:buNone/>
              </a:pPr>
              <a:r>
                <a:rPr lang="en-GB" sz="1200" u="sng" dirty="0"/>
                <a:t>4172</a:t>
              </a:r>
            </a:p>
            <a:p>
              <a:pPr marL="0" indent="0">
                <a:lnSpc>
                  <a:spcPct val="150000"/>
                </a:lnSpc>
                <a:buFont typeface="Nunito"/>
                <a:buNone/>
              </a:pPr>
              <a:r>
                <a:rPr lang="en-GB" sz="1200" baseline="30000" dirty="0"/>
                <a:t>   6 4</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4,172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 ÷ 2 = 2</a:t>
              </a:r>
            </a:p>
            <a:p>
              <a:pPr marL="0" indent="0">
                <a:lnSpc>
                  <a:spcPct val="100000"/>
                </a:lnSpc>
                <a:buFont typeface="Nunito"/>
                <a:buNone/>
              </a:pPr>
              <a:r>
                <a:rPr lang="en-GB" sz="1200" dirty="0"/>
                <a:t>6 + 2 = 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074145" y="3531937"/>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689642"/>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3,200 = 320</a:t>
              </a:r>
            </a:p>
            <a:p>
              <a:pPr marL="0" indent="0">
                <a:lnSpc>
                  <a:spcPct val="100000"/>
                </a:lnSpc>
                <a:buFont typeface="Nunito"/>
                <a:buNone/>
              </a:pPr>
              <a:r>
                <a:rPr lang="en-GB" sz="1200" dirty="0"/>
                <a:t>  5% of 3,200 = 160</a:t>
              </a:r>
            </a:p>
            <a:p>
              <a:pPr marL="0" indent="0">
                <a:lnSpc>
                  <a:spcPct val="100000"/>
                </a:lnSpc>
                <a:buFont typeface="Nunito"/>
                <a:buNone/>
              </a:pPr>
              <a:r>
                <a:rPr lang="en-GB" sz="1200" dirty="0"/>
                <a:t>15% of 3,200 = 480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480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705A52-C935-D94C-96FC-60AF8DE29682}"/>
              </a:ext>
            </a:extLst>
          </p:cNvPr>
          <p:cNvPicPr>
            <a:picLocks noChangeAspect="1"/>
          </p:cNvPicPr>
          <p:nvPr/>
        </p:nvPicPr>
        <p:blipFill>
          <a:blip r:embed="rId3"/>
          <a:stretch>
            <a:fillRect/>
          </a:stretch>
        </p:blipFill>
        <p:spPr>
          <a:xfrm>
            <a:off x="523994" y="1177832"/>
            <a:ext cx="3832697" cy="1801038"/>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7" name="Picture 6">
            <a:extLst>
              <a:ext uri="{FF2B5EF4-FFF2-40B4-BE49-F238E27FC236}">
                <a16:creationId xmlns:a16="http://schemas.microsoft.com/office/drawing/2014/main" id="{E8C1B1E8-13AA-1F48-A1D5-AF50B297E2B9}"/>
              </a:ext>
            </a:extLst>
          </p:cNvPr>
          <p:cNvPicPr>
            <a:picLocks noChangeAspect="1"/>
          </p:cNvPicPr>
          <p:nvPr/>
        </p:nvPicPr>
        <p:blipFill>
          <a:blip r:embed="rId4"/>
          <a:stretch>
            <a:fillRect/>
          </a:stretch>
        </p:blipFill>
        <p:spPr>
          <a:xfrm>
            <a:off x="4592628" y="956690"/>
            <a:ext cx="4154180" cy="3591874"/>
          </a:xfrm>
          <a:prstGeom prst="rect">
            <a:avLst/>
          </a:prstGeom>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and </a:t>
            </a:r>
            <a:r>
              <a:rPr lang="en-GB" dirty="0">
                <a:solidFill>
                  <a:srgbClr val="283593"/>
                </a:solidFill>
              </a:rPr>
              <a:t>paper 3 </a:t>
            </a:r>
            <a:r>
              <a:rPr lang="en-GB" dirty="0"/>
              <a:t>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B787236-F1F7-4C4A-A28E-69C19131A012}"/>
              </a:ext>
            </a:extLst>
          </p:cNvPr>
          <p:cNvPicPr>
            <a:picLocks noChangeAspect="1"/>
          </p:cNvPicPr>
          <p:nvPr/>
        </p:nvPicPr>
        <p:blipFill>
          <a:blip r:embed="rId3"/>
          <a:stretch>
            <a:fillRect/>
          </a:stretch>
        </p:blipFill>
        <p:spPr>
          <a:xfrm>
            <a:off x="4622557" y="1271356"/>
            <a:ext cx="4445000" cy="21209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BB751111-24EC-5144-BC96-5FE0ABCFE385}"/>
              </a:ext>
            </a:extLst>
          </p:cNvPr>
          <p:cNvPicPr>
            <a:picLocks noChangeAspect="1"/>
          </p:cNvPicPr>
          <p:nvPr/>
        </p:nvPicPr>
        <p:blipFill>
          <a:blip r:embed="rId4"/>
          <a:stretch>
            <a:fillRect/>
          </a:stretch>
        </p:blipFill>
        <p:spPr>
          <a:xfrm>
            <a:off x="76445" y="1271356"/>
            <a:ext cx="4445000" cy="19685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2809960"/>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a:t>
            </a:r>
            <a:endParaRPr lang="en-GB" sz="1200" u="sng" dirty="0"/>
          </a:p>
        </p:txBody>
      </p:sp>
      <mc:AlternateContent xmlns:mc="http://schemas.openxmlformats.org/markup-compatibility/2006" xmlns:a14="http://schemas.microsoft.com/office/drawing/2010/main">
        <mc:Choice Requires="a14">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964458" y="2736241"/>
                <a:ext cx="508000" cy="50361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a:latin typeface="Arial" panose="020B0604020202020204" pitchFamily="34" charset="0"/>
                              <a:cs typeface="Arial" panose="020B0604020202020204" pitchFamily="34" charset="0"/>
                            </a:rPr>
                            <m:t>6</m:t>
                          </m:r>
                        </m:num>
                        <m:den>
                          <m:r>
                            <m:rPr>
                              <m:nor/>
                            </m:rPr>
                            <a:rPr lang="en-GB" sz="1200" b="0" i="0" dirty="0" smtClean="0">
                              <a:latin typeface="Arial" panose="020B0604020202020204" pitchFamily="34" charset="0"/>
                              <a:cs typeface="Arial" panose="020B0604020202020204" pitchFamily="34" charset="0"/>
                            </a:rPr>
                            <m:t>10</m:t>
                          </m:r>
                        </m:den>
                      </m:f>
                    </m:oMath>
                  </m:oMathPara>
                </a14:m>
                <a:endParaRPr lang="en-GB" sz="1200" dirty="0">
                  <a:latin typeface="Arial" panose="020B0604020202020204" pitchFamily="34" charset="0"/>
                  <a:cs typeface="Arial" panose="020B0604020202020204" pitchFamily="34" charset="0"/>
                </a:endParaRPr>
              </a:p>
            </p:txBody>
          </p:sp>
        </mc:Choice>
        <mc:Fallback xmlns="">
          <p:sp>
            <p:nvSpPr>
              <p:cNvPr id="9" name="Text Placeholder 2">
                <a:extLst>
                  <a:ext uri="{FF2B5EF4-FFF2-40B4-BE49-F238E27FC236}">
                    <a16:creationId xmlns:a16="http://schemas.microsoft.com/office/drawing/2014/main" id="{66004582-6EA4-400E-9A0B-42DA726726DE}"/>
                  </a:ext>
                </a:extLst>
              </p:cNvPr>
              <p:cNvSpPr txBox="1">
                <a:spLocks noRot="1" noChangeAspect="1" noMove="1" noResize="1" noEditPoints="1" noAdjustHandles="1" noChangeArrowheads="1" noChangeShapeType="1" noTextEdit="1"/>
              </p:cNvSpPr>
              <p:nvPr/>
            </p:nvSpPr>
            <p:spPr>
              <a:xfrm>
                <a:off x="7964458" y="2736241"/>
                <a:ext cx="508000" cy="503615"/>
              </a:xfrm>
              <a:prstGeom prst="rect">
                <a:avLst/>
              </a:prstGeom>
              <a:blipFill>
                <a:blip r:embed="rId5"/>
                <a:stretch>
                  <a:fillRect/>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C3B7A31B-D41E-B34E-9DA3-E9CDDE99EBA4}"/>
              </a:ext>
            </a:extLst>
          </p:cNvPr>
          <p:cNvPicPr>
            <a:picLocks noChangeAspect="1"/>
          </p:cNvPicPr>
          <p:nvPr/>
        </p:nvPicPr>
        <p:blipFill>
          <a:blip r:embed="rId3"/>
          <a:stretch>
            <a:fillRect/>
          </a:stretch>
        </p:blipFill>
        <p:spPr>
          <a:xfrm>
            <a:off x="311700" y="1230180"/>
            <a:ext cx="3781705" cy="370607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5836010-A4E0-A648-B8D2-52285C70A519}"/>
              </a:ext>
            </a:extLst>
          </p:cNvPr>
          <p:cNvPicPr>
            <a:picLocks noChangeAspect="1"/>
          </p:cNvPicPr>
          <p:nvPr/>
        </p:nvPicPr>
        <p:blipFill>
          <a:blip r:embed="rId4"/>
          <a:stretch>
            <a:fillRect/>
          </a:stretch>
        </p:blipFill>
        <p:spPr>
          <a:xfrm>
            <a:off x="4423758" y="1230180"/>
            <a:ext cx="4597400" cy="2222500"/>
          </a:xfrm>
          <a:prstGeom prst="rect">
            <a:avLst/>
          </a:prstGeom>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12" name="Picture 11">
            <a:extLst>
              <a:ext uri="{FF2B5EF4-FFF2-40B4-BE49-F238E27FC236}">
                <a16:creationId xmlns:a16="http://schemas.microsoft.com/office/drawing/2014/main" id="{C756C762-1622-C24B-A2BB-2DA0CC69BA8B}"/>
              </a:ext>
            </a:extLst>
          </p:cNvPr>
          <p:cNvPicPr>
            <a:picLocks noChangeAspect="1"/>
          </p:cNvPicPr>
          <p:nvPr/>
        </p:nvPicPr>
        <p:blipFill>
          <a:blip r:embed="rId3"/>
          <a:stretch>
            <a:fillRect/>
          </a:stretch>
        </p:blipFill>
        <p:spPr>
          <a:xfrm>
            <a:off x="217850" y="1271355"/>
            <a:ext cx="4445000" cy="3162300"/>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C062EDFC-3136-534B-86EF-52C8CF901302}"/>
              </a:ext>
            </a:extLst>
          </p:cNvPr>
          <p:cNvPicPr>
            <a:picLocks noChangeAspect="1"/>
          </p:cNvPicPr>
          <p:nvPr/>
        </p:nvPicPr>
        <p:blipFill>
          <a:blip r:embed="rId4"/>
          <a:stretch>
            <a:fillRect/>
          </a:stretch>
        </p:blipFill>
        <p:spPr>
          <a:xfrm>
            <a:off x="4812252" y="1217450"/>
            <a:ext cx="4278876" cy="281722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5" name="Picture 4">
            <a:extLst>
              <a:ext uri="{FF2B5EF4-FFF2-40B4-BE49-F238E27FC236}">
                <a16:creationId xmlns:a16="http://schemas.microsoft.com/office/drawing/2014/main" id="{65FFC658-E6D1-9243-B0B1-7708F97CF5C7}"/>
              </a:ext>
            </a:extLst>
          </p:cNvPr>
          <p:cNvPicPr>
            <a:picLocks noChangeAspect="1"/>
          </p:cNvPicPr>
          <p:nvPr/>
        </p:nvPicPr>
        <p:blipFill>
          <a:blip r:embed="rId3"/>
          <a:stretch>
            <a:fillRect/>
          </a:stretch>
        </p:blipFill>
        <p:spPr>
          <a:xfrm>
            <a:off x="2273366" y="820174"/>
            <a:ext cx="3300615" cy="419694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0A0028B-A77E-BC45-A008-E6BE2E925C35}"/>
              </a:ext>
            </a:extLst>
          </p:cNvPr>
          <p:cNvPicPr>
            <a:picLocks noChangeAspect="1"/>
          </p:cNvPicPr>
          <p:nvPr/>
        </p:nvPicPr>
        <p:blipFill>
          <a:blip r:embed="rId4"/>
          <a:stretch>
            <a:fillRect/>
          </a:stretch>
        </p:blipFill>
        <p:spPr>
          <a:xfrm>
            <a:off x="5608322" y="509047"/>
            <a:ext cx="3431690" cy="373504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Talk to your child’s class teacher if you have any concerns rather than worry your child.</a:t>
            </a:r>
          </a:p>
          <a:p>
            <a:r>
              <a:rPr lang="en-GB" dirty="0"/>
              <a:t>Encourage your child to talk to their teacher or a trusted adult (including yourself) about their worries. </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2"/>
              </a:rPr>
              <a:t>thirdspacelearning.com/blog/category/for-parents/</a:t>
            </a:r>
            <a:r>
              <a:rPr lang="en-GB" dirty="0"/>
              <a:t> or register free for the Third Space Learning Maths Hub (</a:t>
            </a:r>
            <a:r>
              <a:rPr lang="en-GB" dirty="0">
                <a:hlinkClick r:id="rId3"/>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643563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2C5E5-ED89-4CB9-9CF1-64BC6E5D90EB}"/>
              </a:ext>
            </a:extLst>
          </p:cNvPr>
          <p:cNvSpPr>
            <a:spLocks noGrp="1"/>
          </p:cNvSpPr>
          <p:nvPr>
            <p:ph type="title"/>
          </p:nvPr>
        </p:nvSpPr>
        <p:spPr/>
        <p:txBody>
          <a:bodyPr>
            <a:normAutofit fontScale="90000"/>
          </a:bodyPr>
          <a:lstStyle/>
          <a:p>
            <a:pPr algn="ctr"/>
            <a:r>
              <a:rPr lang="en-GB" dirty="0"/>
              <a:t>Preparation for SATS</a:t>
            </a:r>
            <a:br>
              <a:rPr lang="en-GB" dirty="0"/>
            </a:br>
            <a:endParaRPr lang="en-GB" dirty="0"/>
          </a:p>
        </p:txBody>
      </p:sp>
      <p:sp>
        <p:nvSpPr>
          <p:cNvPr id="3" name="Slide Number Placeholder 2">
            <a:extLst>
              <a:ext uri="{FF2B5EF4-FFF2-40B4-BE49-F238E27FC236}">
                <a16:creationId xmlns:a16="http://schemas.microsoft.com/office/drawing/2014/main" id="{DF6EC1A1-79B3-4433-B7EE-6CB5B0699AB9}"/>
              </a:ext>
            </a:extLst>
          </p:cNvPr>
          <p:cNvSpPr>
            <a:spLocks noGrp="1"/>
          </p:cNvSpPr>
          <p:nvPr>
            <p:ph type="sldNum" sz="quarter" idx="12"/>
          </p:nvPr>
        </p:nvSpPr>
        <p:spPr/>
        <p:txBody>
          <a:bodyPr/>
          <a:lstStyle/>
          <a:p>
            <a:fld id="{00000000-1234-1234-1234-123412341234}" type="slidenum">
              <a:rPr lang="en" smtClean="0"/>
              <a:pPr/>
              <a:t>28</a:t>
            </a:fld>
            <a:endParaRPr lang="en"/>
          </a:p>
        </p:txBody>
      </p:sp>
      <p:sp>
        <p:nvSpPr>
          <p:cNvPr id="4" name="TextBox 3">
            <a:extLst>
              <a:ext uri="{FF2B5EF4-FFF2-40B4-BE49-F238E27FC236}">
                <a16:creationId xmlns:a16="http://schemas.microsoft.com/office/drawing/2014/main" id="{E273894F-761C-4DED-8A38-23A6A5A486CD}"/>
              </a:ext>
            </a:extLst>
          </p:cNvPr>
          <p:cNvSpPr txBox="1"/>
          <p:nvPr/>
        </p:nvSpPr>
        <p:spPr>
          <a:xfrm>
            <a:off x="427510" y="1111085"/>
            <a:ext cx="8372105" cy="2031325"/>
          </a:xfrm>
          <a:prstGeom prst="rect">
            <a:avLst/>
          </a:prstGeom>
          <a:noFill/>
        </p:spPr>
        <p:txBody>
          <a:bodyPr wrap="square" rtlCol="0">
            <a:spAutoFit/>
          </a:bodyPr>
          <a:lstStyle/>
          <a:p>
            <a:pPr marL="285750" indent="-285750">
              <a:buFont typeface="Arial" panose="020B0604020202020204" pitchFamily="34" charset="0"/>
              <a:buChar char="•"/>
            </a:pPr>
            <a:r>
              <a:rPr lang="en-GB" dirty="0"/>
              <a:t>Please make sure that child has good attendance- don’t miss school </a:t>
            </a:r>
          </a:p>
          <a:p>
            <a:pPr marL="285750" indent="-285750">
              <a:buFont typeface="Arial" panose="020B0604020202020204" pitchFamily="34" charset="0"/>
              <a:buChar char="•"/>
            </a:pPr>
            <a:r>
              <a:rPr lang="en-GB" dirty="0"/>
              <a:t>Please, please, please support your children during the year with their homework</a:t>
            </a:r>
          </a:p>
          <a:p>
            <a:pPr marL="285750" indent="-285750">
              <a:buFont typeface="Arial" panose="020B0604020202020204" pitchFamily="34" charset="0"/>
              <a:buChar char="•"/>
            </a:pPr>
            <a:r>
              <a:rPr lang="en-GB" dirty="0"/>
              <a:t>Children are expected to know 12x12 times tables- please keep practising them at home</a:t>
            </a:r>
          </a:p>
          <a:p>
            <a:pPr marL="285750" indent="-285750">
              <a:buFont typeface="Arial" panose="020B0604020202020204" pitchFamily="34" charset="0"/>
              <a:buChar char="•"/>
            </a:pPr>
            <a:r>
              <a:rPr lang="en-GB" dirty="0"/>
              <a:t>Daily reading at least 10 min aloud</a:t>
            </a:r>
          </a:p>
          <a:p>
            <a:pPr marL="285750" indent="-285750">
              <a:buFont typeface="Arial" panose="020B0604020202020204" pitchFamily="34" charset="0"/>
              <a:buChar char="•"/>
            </a:pPr>
            <a:r>
              <a:rPr lang="en-GB" dirty="0"/>
              <a:t>Monitor Bedrock progress</a:t>
            </a:r>
          </a:p>
          <a:p>
            <a:pPr marL="285750" indent="-285750">
              <a:buFont typeface="Arial" panose="020B0604020202020204" pitchFamily="34" charset="0"/>
              <a:buChar char="•"/>
            </a:pPr>
            <a:r>
              <a:rPr lang="en-GB" dirty="0"/>
              <a:t>Practise spellings daily</a:t>
            </a:r>
          </a:p>
        </p:txBody>
      </p:sp>
    </p:spTree>
    <p:extLst>
      <p:ext uri="{BB962C8B-B14F-4D97-AF65-F5344CB8AC3E}">
        <p14:creationId xmlns:p14="http://schemas.microsoft.com/office/powerpoint/2010/main" val="5549334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AD00B5D-CB96-4C89-9FD5-BB8E4BD90AE7}"/>
              </a:ext>
            </a:extLst>
          </p:cNvPr>
          <p:cNvSpPr>
            <a:spLocks noGrp="1"/>
          </p:cNvSpPr>
          <p:nvPr>
            <p:ph type="sldNum" sz="quarter" idx="12"/>
          </p:nvPr>
        </p:nvSpPr>
        <p:spPr/>
        <p:txBody>
          <a:bodyPr/>
          <a:lstStyle/>
          <a:p>
            <a:fld id="{00000000-1234-1234-1234-123412341234}" type="slidenum">
              <a:rPr lang="en" smtClean="0"/>
              <a:pPr/>
              <a:t>29</a:t>
            </a:fld>
            <a:endParaRPr lang="en"/>
          </a:p>
        </p:txBody>
      </p:sp>
      <p:pic>
        <p:nvPicPr>
          <p:cNvPr id="2050" name="Picture 2" descr="EM6SPB21 - KS2 SATS Ultimate Study &amp; Practice — 9-book money-saving bundle (for the 2024 tests)">
            <a:extLst>
              <a:ext uri="{FF2B5EF4-FFF2-40B4-BE49-F238E27FC236}">
                <a16:creationId xmlns:a16="http://schemas.microsoft.com/office/drawing/2014/main" id="{18EF50DF-326E-43CC-A5D0-278E5C7C0E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039" y="83931"/>
            <a:ext cx="2626271" cy="37161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15205E1-53C5-4A1E-B53D-957DADF2425D}"/>
              </a:ext>
            </a:extLst>
          </p:cNvPr>
          <p:cNvSpPr/>
          <p:nvPr/>
        </p:nvSpPr>
        <p:spPr>
          <a:xfrm>
            <a:off x="329540" y="3970507"/>
            <a:ext cx="2626270" cy="646331"/>
          </a:xfrm>
          <a:prstGeom prst="rect">
            <a:avLst/>
          </a:prstGeom>
        </p:spPr>
        <p:txBody>
          <a:bodyPr wrap="square">
            <a:spAutoFit/>
          </a:bodyPr>
          <a:lstStyle/>
          <a:p>
            <a:pPr>
              <a:buFont typeface="Arial" panose="020B0604020202020204" pitchFamily="34" charset="0"/>
              <a:buChar char="•"/>
            </a:pPr>
            <a:r>
              <a:rPr lang="en-GB" b="0" i="0" dirty="0">
                <a:solidFill>
                  <a:srgbClr val="A6A6A6"/>
                </a:solidFill>
                <a:effectLst/>
                <a:latin typeface="proxima-nova"/>
              </a:rPr>
              <a:t>Retail Price: £40.00</a:t>
            </a:r>
          </a:p>
          <a:p>
            <a:pPr>
              <a:buFont typeface="Arial" panose="020B0604020202020204" pitchFamily="34" charset="0"/>
              <a:buChar char="•"/>
            </a:pPr>
            <a:r>
              <a:rPr lang="en-GB" b="0" i="0" dirty="0">
                <a:solidFill>
                  <a:srgbClr val="353535"/>
                </a:solidFill>
                <a:effectLst/>
                <a:latin typeface="proxima-nova"/>
              </a:rPr>
              <a:t>School Price: </a:t>
            </a:r>
            <a:r>
              <a:rPr lang="en-GB" b="1" i="0" dirty="0">
                <a:solidFill>
                  <a:srgbClr val="353535"/>
                </a:solidFill>
                <a:effectLst/>
                <a:latin typeface="proxima-nova"/>
              </a:rPr>
              <a:t>£20.00</a:t>
            </a:r>
            <a:endParaRPr lang="en-GB" b="0" i="0" dirty="0">
              <a:solidFill>
                <a:srgbClr val="353535"/>
              </a:solidFill>
              <a:effectLst/>
              <a:latin typeface="proxima-nova"/>
            </a:endParaRPr>
          </a:p>
        </p:txBody>
      </p:sp>
      <p:pic>
        <p:nvPicPr>
          <p:cNvPr id="2052" name="Picture 4" descr="EMXB24 - Complete KS2 Maths and English 10-Minute Test SAT Buster Book 1 Bundle (for the 2024 tests)">
            <a:extLst>
              <a:ext uri="{FF2B5EF4-FFF2-40B4-BE49-F238E27FC236}">
                <a16:creationId xmlns:a16="http://schemas.microsoft.com/office/drawing/2014/main" id="{F10816B0-A919-482D-82CC-BF16A7BF7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5450" y="452066"/>
            <a:ext cx="2332264" cy="330015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B89C0E53-D049-4BD9-8730-80525550A770}"/>
              </a:ext>
            </a:extLst>
          </p:cNvPr>
          <p:cNvSpPr/>
          <p:nvPr/>
        </p:nvSpPr>
        <p:spPr>
          <a:xfrm>
            <a:off x="5219947" y="3936576"/>
            <a:ext cx="2476005" cy="646331"/>
          </a:xfrm>
          <a:prstGeom prst="rect">
            <a:avLst/>
          </a:prstGeom>
        </p:spPr>
        <p:txBody>
          <a:bodyPr wrap="square">
            <a:spAutoFit/>
          </a:bodyPr>
          <a:lstStyle/>
          <a:p>
            <a:pPr>
              <a:buFont typeface="Arial" panose="020B0604020202020204" pitchFamily="34" charset="0"/>
              <a:buChar char="•"/>
            </a:pPr>
            <a:r>
              <a:rPr lang="en-GB" b="0" i="0" dirty="0">
                <a:solidFill>
                  <a:srgbClr val="A6A6A6"/>
                </a:solidFill>
                <a:effectLst/>
                <a:latin typeface="proxima-nova"/>
              </a:rPr>
              <a:t>Retail Price: £14.00</a:t>
            </a:r>
          </a:p>
          <a:p>
            <a:pPr>
              <a:buFont typeface="Arial" panose="020B0604020202020204" pitchFamily="34" charset="0"/>
              <a:buChar char="•"/>
            </a:pPr>
            <a:r>
              <a:rPr lang="en-GB" b="0" i="0" dirty="0">
                <a:solidFill>
                  <a:srgbClr val="353535"/>
                </a:solidFill>
                <a:effectLst/>
                <a:latin typeface="proxima-nova"/>
              </a:rPr>
              <a:t>School Price: </a:t>
            </a:r>
            <a:r>
              <a:rPr lang="en-GB" b="1" i="0" dirty="0">
                <a:solidFill>
                  <a:srgbClr val="353535"/>
                </a:solidFill>
                <a:effectLst/>
                <a:latin typeface="proxima-nova"/>
              </a:rPr>
              <a:t>£6.50</a:t>
            </a:r>
            <a:endParaRPr lang="en-GB" b="0" i="0" dirty="0">
              <a:solidFill>
                <a:srgbClr val="353535"/>
              </a:solidFill>
              <a:effectLst/>
              <a:latin typeface="proxima-nova"/>
            </a:endParaRPr>
          </a:p>
        </p:txBody>
      </p:sp>
    </p:spTree>
    <p:extLst>
      <p:ext uri="{BB962C8B-B14F-4D97-AF65-F5344CB8AC3E}">
        <p14:creationId xmlns:p14="http://schemas.microsoft.com/office/powerpoint/2010/main" val="12201497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750</TotalTime>
  <Words>2795</Words>
  <Application>Microsoft Office PowerPoint</Application>
  <PresentationFormat>On-screen Show (16:9)</PresentationFormat>
  <Paragraphs>271</Paragraphs>
  <Slides>29</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Cambria Math</vt:lpstr>
      <vt:lpstr>Arial</vt:lpstr>
      <vt:lpstr>Calibri</vt:lpstr>
      <vt:lpstr>Nunito</vt:lpstr>
      <vt:lpstr>proxima-nova</vt:lpstr>
      <vt:lpstr>Nunito Sans Light</vt:lpstr>
      <vt:lpstr>Calibri Light</vt:lpstr>
      <vt:lpstr>Wingdings</vt:lpstr>
      <vt:lpstr>Office Theme</vt:lpstr>
      <vt:lpstr>  Year 6 SATs  Presentation for Parents, Carers &amp; Guardians</vt:lpstr>
      <vt:lpstr>What are the SATs? </vt:lpstr>
      <vt:lpstr>When and how the SATs are completed</vt:lpstr>
      <vt:lpstr>Specific arrangements for SATs</vt:lpstr>
      <vt:lpstr>The results</vt:lpstr>
      <vt:lpstr>Grammar, Punctuation and Spelling</vt:lpstr>
      <vt:lpstr>Grammar, Punctuation and Spelling: Paper 1 (GPS)</vt:lpstr>
      <vt:lpstr>Grammar, Punctuation and Spelling: Paper 1 (GPS)</vt:lpstr>
      <vt:lpstr>Grammar, Punctuation and Spelling: Paper 2 (spelling)</vt:lpstr>
      <vt:lpstr>Reading</vt:lpstr>
      <vt:lpstr>Reading </vt:lpstr>
      <vt:lpstr>Reading </vt:lpstr>
      <vt:lpstr>Reading </vt:lpstr>
      <vt:lpstr>Reading </vt:lpstr>
      <vt:lpstr>Maths</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Advice for Year 6 children</vt:lpstr>
      <vt:lpstr>Preparation for SATS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Nheaney</dc:creator>
  <cp:lastModifiedBy>Nataliya Heaney</cp:lastModifiedBy>
  <cp:revision>19</cp:revision>
  <dcterms:modified xsi:type="dcterms:W3CDTF">2023-07-04T09:20:36Z</dcterms:modified>
</cp:coreProperties>
</file>